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2" r:id="rId4"/>
  </p:sldMasterIdLst>
  <p:sldIdLst>
    <p:sldId id="256" r:id="rId5"/>
    <p:sldId id="257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CD6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588"/>
  </p:normalViewPr>
  <p:slideViewPr>
    <p:cSldViewPr snapToGrid="0" snapToObjects="1">
      <p:cViewPr varScale="1">
        <p:scale>
          <a:sx n="87" d="100"/>
          <a:sy n="87" d="100"/>
        </p:scale>
        <p:origin x="51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082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41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599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715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74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62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206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914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34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68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929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00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062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011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12/14/2020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5189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69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874AFD1-3ABE-4568-B11A-0F77521F8202}"/>
              </a:ext>
            </a:extLst>
          </p:cNvPr>
          <p:cNvSpPr txBox="1"/>
          <p:nvPr/>
        </p:nvSpPr>
        <p:spPr>
          <a:xfrm>
            <a:off x="613082" y="5455241"/>
            <a:ext cx="8212292" cy="833178"/>
          </a:xfrm>
          <a:prstGeom prst="rect">
            <a:avLst/>
          </a:prstGeom>
          <a:noFill/>
        </p:spPr>
        <p:txBody>
          <a:bodyPr wrap="square" lIns="90000" tIns="46800" rIns="90000" bIns="46800" rtlCol="0">
            <a:spAutoFit/>
          </a:bodyPr>
          <a:lstStyle/>
          <a:p>
            <a:r>
              <a:rPr lang="da-DK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Management Decision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59A290-4C11-4FF7-B184-4BEC4EDA5F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81" t="31250" r="10703" b="16250"/>
          <a:stretch/>
        </p:blipFill>
        <p:spPr>
          <a:xfrm>
            <a:off x="2482589" y="1142179"/>
            <a:ext cx="9538124" cy="3587473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DA7880D7-212A-4BF2-95F8-F70B51D2D2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68" y="145151"/>
            <a:ext cx="1847850" cy="11989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0BB8C2D-15F4-4130-B22C-ADC2C2A97DA4}"/>
              </a:ext>
            </a:extLst>
          </p:cNvPr>
          <p:cNvSpPr txBox="1"/>
          <p:nvPr/>
        </p:nvSpPr>
        <p:spPr>
          <a:xfrm>
            <a:off x="2189037" y="547525"/>
            <a:ext cx="4705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rgbClr val="CC66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Fight Against Facilitation Payments Initiative</a:t>
            </a:r>
            <a:endParaRPr lang="en-US" dirty="0">
              <a:solidFill>
                <a:srgbClr val="CC66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71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69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CC4F285-FF97-9E4C-B778-DC428BE1F4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6536005"/>
              </p:ext>
            </p:extLst>
          </p:nvPr>
        </p:nvGraphicFramePr>
        <p:xfrm>
          <a:off x="819150" y="2230452"/>
          <a:ext cx="10553700" cy="43331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39818">
                  <a:extLst>
                    <a:ext uri="{9D8B030D-6E8A-4147-A177-3AD203B41FA5}">
                      <a16:colId xmlns:a16="http://schemas.microsoft.com/office/drawing/2014/main" val="2162472679"/>
                    </a:ext>
                  </a:extLst>
                </a:gridCol>
                <a:gridCol w="5313882">
                  <a:extLst>
                    <a:ext uri="{9D8B030D-6E8A-4147-A177-3AD203B41FA5}">
                      <a16:colId xmlns:a16="http://schemas.microsoft.com/office/drawing/2014/main" val="459694798"/>
                    </a:ext>
                  </a:extLst>
                </a:gridCol>
              </a:tblGrid>
              <a:tr h="4023629">
                <a:tc>
                  <a:txBody>
                    <a:bodyPr/>
                    <a:lstStyle/>
                    <a:p>
                      <a:pPr marL="0" indent="0" fontAlgn="t">
                        <a:buNone/>
                      </a:pPr>
                      <a:r>
                        <a:rPr lang="en-GB" sz="1400" b="1" dirty="0">
                          <a:solidFill>
                            <a:srgbClr val="CC66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1. Background</a:t>
                      </a:r>
                      <a:endParaRPr lang="en-US" sz="1400" dirty="0">
                        <a:solidFill>
                          <a:srgbClr val="CC66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Facilitation payments (FPs) are small unofficial payments requested for expediting matters (e.g. at borders, harbours, public offices).</a:t>
                      </a:r>
                    </a:p>
                    <a:p>
                      <a:pPr fontAlgn="t"/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These payments are creating inequality, uneven playing fields and have been deemed illegal by most countries.</a:t>
                      </a:r>
                    </a:p>
                    <a:p>
                      <a:pPr fontAlgn="t"/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0" indent="0" fontAlgn="t">
                        <a:buNone/>
                      </a:pPr>
                      <a:r>
                        <a:rPr lang="en-GB" sz="1400" b="1" dirty="0">
                          <a:solidFill>
                            <a:srgbClr val="CC66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 Key Facts</a:t>
                      </a:r>
                      <a:endParaRPr lang="en-US" sz="1400" dirty="0">
                        <a:solidFill>
                          <a:srgbClr val="CC66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 Ajax, requests for FP are visible in certain countries and functions, but the size is unknown.</a:t>
                      </a:r>
                    </a:p>
                    <a:p>
                      <a:pPr fontAlgn="t"/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Currently Ajax has no policy and/or process regarding FP.</a:t>
                      </a:r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endParaRPr lang="en-GB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Compliance gap regarding UK Bribery Act, which forms the basis for our anti-corruption effort.</a:t>
                      </a:r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en-GB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fontAlgn="t">
                        <a:buNone/>
                      </a:pPr>
                      <a:r>
                        <a:rPr lang="en-GB" sz="1400" b="1" dirty="0">
                          <a:solidFill>
                            <a:srgbClr val="CC66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3. Decisions Requested</a:t>
                      </a:r>
                      <a:endParaRPr lang="en-US" sz="1400" dirty="0">
                        <a:solidFill>
                          <a:srgbClr val="CC66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Join the collective action, FAFPI, to gain access to the needed knowhow, policy/procedure templates and a way to collectively combat FP.</a:t>
                      </a:r>
                    </a:p>
                    <a:p>
                      <a:pPr fontAlgn="t"/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Revise Ajax policy and/or procedure to support the fight against FP.</a:t>
                      </a:r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endParaRPr lang="en-GB" sz="1400" b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0" indent="0" fontAlgn="t">
                        <a:buNone/>
                      </a:pPr>
                      <a:r>
                        <a:rPr lang="en-GB" sz="1400" b="1" dirty="0">
                          <a:solidFill>
                            <a:srgbClr val="CC66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4. Next Best Alternative</a:t>
                      </a:r>
                      <a:endParaRPr lang="en-US" sz="1400" dirty="0">
                        <a:solidFill>
                          <a:srgbClr val="CC66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Take on the development of policy and procedure; revise current effort.</a:t>
                      </a:r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endParaRPr lang="en-GB" sz="1400" b="0" dirty="0">
                        <a:highlight>
                          <a:srgbClr val="FFFF00"/>
                        </a:highligh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283757"/>
                  </a:ext>
                </a:extLst>
              </a:tr>
              <a:tr h="309510">
                <a:tc>
                  <a:txBody>
                    <a:bodyPr/>
                    <a:lstStyle/>
                    <a:p>
                      <a:endParaRPr lang="en-GB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18717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475E2F-D5E4-4C5B-ADCA-AFBC3A259F2A}"/>
              </a:ext>
            </a:extLst>
          </p:cNvPr>
          <p:cNvSpPr txBox="1"/>
          <p:nvPr/>
        </p:nvSpPr>
        <p:spPr>
          <a:xfrm>
            <a:off x="714682" y="495314"/>
            <a:ext cx="8212292" cy="833178"/>
          </a:xfrm>
          <a:prstGeom prst="rect">
            <a:avLst/>
          </a:prstGeom>
          <a:noFill/>
        </p:spPr>
        <p:txBody>
          <a:bodyPr wrap="square" lIns="90000" tIns="46800" rIns="90000" bIns="46800" rtlCol="0">
            <a:spAutoFit/>
          </a:bodyPr>
          <a:lstStyle/>
          <a:p>
            <a:r>
              <a:rPr lang="da-DK" sz="4800" b="1" dirty="0">
                <a:solidFill>
                  <a:srgbClr val="CD69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Management Summary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B9408CB-AFA2-A34F-A300-C176130430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843543"/>
              </p:ext>
            </p:extLst>
          </p:nvPr>
        </p:nvGraphicFramePr>
        <p:xfrm>
          <a:off x="9116938" y="1640864"/>
          <a:ext cx="2255912" cy="502920"/>
        </p:xfrm>
        <a:graphic>
          <a:graphicData uri="http://schemas.openxmlformats.org/drawingml/2006/table">
            <a:tbl>
              <a:tblPr firstRow="1" bandRow="1"/>
              <a:tblGrid>
                <a:gridCol w="563978">
                  <a:extLst>
                    <a:ext uri="{9D8B030D-6E8A-4147-A177-3AD203B41FA5}">
                      <a16:colId xmlns:a16="http://schemas.microsoft.com/office/drawing/2014/main" val="1279157363"/>
                    </a:ext>
                  </a:extLst>
                </a:gridCol>
                <a:gridCol w="563978">
                  <a:extLst>
                    <a:ext uri="{9D8B030D-6E8A-4147-A177-3AD203B41FA5}">
                      <a16:colId xmlns:a16="http://schemas.microsoft.com/office/drawing/2014/main" val="1822014519"/>
                    </a:ext>
                  </a:extLst>
                </a:gridCol>
                <a:gridCol w="563978">
                  <a:extLst>
                    <a:ext uri="{9D8B030D-6E8A-4147-A177-3AD203B41FA5}">
                      <a16:colId xmlns:a16="http://schemas.microsoft.com/office/drawing/2014/main" val="4087122568"/>
                    </a:ext>
                  </a:extLst>
                </a:gridCol>
                <a:gridCol w="563978">
                  <a:extLst>
                    <a:ext uri="{9D8B030D-6E8A-4147-A177-3AD203B41FA5}">
                      <a16:colId xmlns:a16="http://schemas.microsoft.com/office/drawing/2014/main" val="3861913858"/>
                    </a:ext>
                  </a:extLst>
                </a:gridCol>
              </a:tblGrid>
              <a:tr h="187908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050" dirty="0"/>
                        <a:t>Request assessed</a:t>
                      </a:r>
                      <a:r>
                        <a:rPr lang="en-US" sz="1050" baseline="0" dirty="0"/>
                        <a:t> as:</a:t>
                      </a:r>
                      <a:endParaRPr lang="en-US" sz="105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692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047398"/>
                  </a:ext>
                </a:extLst>
              </a:tr>
              <a:tr h="18790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050" dirty="0"/>
                        <a:t>Minor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0A1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050" dirty="0"/>
                        <a:t>X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0A1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050" dirty="0"/>
                        <a:t>Major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0A1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endParaRPr lang="en-US" sz="105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0A1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455756"/>
                  </a:ext>
                </a:extLst>
              </a:tr>
            </a:tbl>
          </a:graphicData>
        </a:graphic>
      </p:graphicFrame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1AFDC239-9C07-4360-8A79-5929FF0C4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153" y="159015"/>
            <a:ext cx="1802371" cy="116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785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69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5475E2F-D5E4-4C5B-ADCA-AFBC3A259F2A}"/>
              </a:ext>
            </a:extLst>
          </p:cNvPr>
          <p:cNvSpPr txBox="1"/>
          <p:nvPr/>
        </p:nvSpPr>
        <p:spPr>
          <a:xfrm>
            <a:off x="714682" y="495314"/>
            <a:ext cx="8212292" cy="833178"/>
          </a:xfrm>
          <a:prstGeom prst="rect">
            <a:avLst/>
          </a:prstGeom>
          <a:noFill/>
        </p:spPr>
        <p:txBody>
          <a:bodyPr wrap="square" lIns="90000" tIns="46800" rIns="90000" bIns="46800" rtlCol="0">
            <a:spAutoFit/>
          </a:bodyPr>
          <a:lstStyle/>
          <a:p>
            <a:r>
              <a:rPr lang="da-DK" sz="4800" b="1" dirty="0">
                <a:solidFill>
                  <a:srgbClr val="CD69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Management Summary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5EFE1D1-4DF2-400E-BFA9-EA6D0EF136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483792"/>
              </p:ext>
            </p:extLst>
          </p:nvPr>
        </p:nvGraphicFramePr>
        <p:xfrm>
          <a:off x="819150" y="2240973"/>
          <a:ext cx="10553700" cy="43136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76850">
                  <a:extLst>
                    <a:ext uri="{9D8B030D-6E8A-4147-A177-3AD203B41FA5}">
                      <a16:colId xmlns:a16="http://schemas.microsoft.com/office/drawing/2014/main" val="2162472679"/>
                    </a:ext>
                  </a:extLst>
                </a:gridCol>
                <a:gridCol w="5276850">
                  <a:extLst>
                    <a:ext uri="{9D8B030D-6E8A-4147-A177-3AD203B41FA5}">
                      <a16:colId xmlns:a16="http://schemas.microsoft.com/office/drawing/2014/main" val="459694798"/>
                    </a:ext>
                  </a:extLst>
                </a:gridCol>
              </a:tblGrid>
              <a:tr h="3946192">
                <a:tc>
                  <a:txBody>
                    <a:bodyPr/>
                    <a:lstStyle/>
                    <a:p>
                      <a:pPr marL="0" indent="0" fontAlgn="t">
                        <a:buNone/>
                      </a:pPr>
                      <a:r>
                        <a:rPr lang="en-GB" sz="1400" b="1" dirty="0">
                          <a:solidFill>
                            <a:srgbClr val="CC66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1. Background</a:t>
                      </a:r>
                      <a:endParaRPr lang="en-US" sz="1400" dirty="0">
                        <a:solidFill>
                          <a:srgbClr val="CC66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Facilitation payments (FPs) are small unofficial payments requested for expediting matters (e.g. at borders, harbours, public offices).</a:t>
                      </a:r>
                    </a:p>
                    <a:p>
                      <a:pPr fontAlgn="t"/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These payments are creating inequality, uneven playing fields and have been deemed illegal by most countries.</a:t>
                      </a:r>
                    </a:p>
                    <a:p>
                      <a:pPr fontAlgn="t"/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0" indent="0" fontAlgn="t">
                        <a:buNone/>
                      </a:pPr>
                      <a:r>
                        <a:rPr lang="en-GB" sz="1400" b="1" dirty="0">
                          <a:solidFill>
                            <a:srgbClr val="CC66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 New Insights</a:t>
                      </a:r>
                      <a:endParaRPr lang="en-US" sz="1400" dirty="0">
                        <a:solidFill>
                          <a:srgbClr val="CC66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 Ajax, requests for FPs are visible in certain countries and functions, but the size is unknown.</a:t>
                      </a:r>
                    </a:p>
                    <a:p>
                      <a:pPr fontAlgn="t"/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Currently Ajax has no policy and/or process regarding FPs.</a:t>
                      </a:r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endParaRPr lang="en-GB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Compliance gap regarding UK Bribery Act, which forms the basis for our anti-corruption effort.</a:t>
                      </a:r>
                    </a:p>
                    <a:p>
                      <a:pPr fontAlgn="t"/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fontAlgn="t">
                        <a:buNone/>
                      </a:pPr>
                      <a:r>
                        <a:rPr lang="en-GB" sz="1400" b="1" dirty="0">
                          <a:solidFill>
                            <a:srgbClr val="CC66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3. Recommendations</a:t>
                      </a:r>
                      <a:endParaRPr lang="en-US" sz="1400" dirty="0">
                        <a:solidFill>
                          <a:srgbClr val="CC66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Join the collective action, FAFPI, to gain access to the needed knowhow, policy/procedure templates and a way to collectively combat FP.</a:t>
                      </a:r>
                    </a:p>
                    <a:p>
                      <a:pPr fontAlgn="t"/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Revise Ajax policy and/or procedure to support the fight against FP</a:t>
                      </a:r>
                      <a:r>
                        <a:rPr lang="en-GB" sz="16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US" sz="16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0" indent="0" fontAlgn="t">
                        <a:buNone/>
                      </a:pPr>
                      <a:endParaRPr lang="en-US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0" indent="0" fontAlgn="t">
                        <a:buNone/>
                      </a:pPr>
                      <a:r>
                        <a:rPr lang="en-GB" sz="1400" b="1" dirty="0">
                          <a:solidFill>
                            <a:srgbClr val="CC66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4. Decisions Requested</a:t>
                      </a:r>
                      <a:endParaRPr lang="en-US" sz="1400" dirty="0">
                        <a:solidFill>
                          <a:srgbClr val="CC66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fontAlgn="t"/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Approve membership of FAFPI and commit to addressing the FP requests experienced by Ajax</a:t>
                      </a:r>
                      <a:r>
                        <a:rPr lang="en-US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 </a:t>
                      </a:r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Annual cost of membership is DKK 10,000 for companies (if you are a member of </a:t>
                      </a:r>
                      <a:r>
                        <a:rPr lang="en-GB" sz="14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Fremstillingsindustrien</a:t>
                      </a:r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(FFI) or Industriens </a:t>
                      </a:r>
                      <a:r>
                        <a:rPr lang="en-GB" sz="14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Arbejdsgivere</a:t>
                      </a:r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GB" sz="14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</a:t>
                      </a:r>
                      <a:r>
                        <a:rPr lang="en-GB" sz="14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Danmark (IAD), you get a 50% discount) and DKK 5,000 for small organisations/NGOs.</a:t>
                      </a:r>
                      <a:endParaRPr lang="en-GB" sz="17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283757"/>
                  </a:ext>
                </a:extLst>
              </a:tr>
              <a:tr h="367459">
                <a:tc>
                  <a:txBody>
                    <a:bodyPr/>
                    <a:lstStyle/>
                    <a:p>
                      <a:endParaRPr lang="en-GB" sz="17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7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18717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654A4A3-FA1F-4148-8839-709213AEE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674584"/>
              </p:ext>
            </p:extLst>
          </p:nvPr>
        </p:nvGraphicFramePr>
        <p:xfrm>
          <a:off x="9116938" y="1671797"/>
          <a:ext cx="2255912" cy="502920"/>
        </p:xfrm>
        <a:graphic>
          <a:graphicData uri="http://schemas.openxmlformats.org/drawingml/2006/table">
            <a:tbl>
              <a:tblPr firstRow="1" bandRow="1"/>
              <a:tblGrid>
                <a:gridCol w="563978">
                  <a:extLst>
                    <a:ext uri="{9D8B030D-6E8A-4147-A177-3AD203B41FA5}">
                      <a16:colId xmlns:a16="http://schemas.microsoft.com/office/drawing/2014/main" val="1279157363"/>
                    </a:ext>
                  </a:extLst>
                </a:gridCol>
                <a:gridCol w="563978">
                  <a:extLst>
                    <a:ext uri="{9D8B030D-6E8A-4147-A177-3AD203B41FA5}">
                      <a16:colId xmlns:a16="http://schemas.microsoft.com/office/drawing/2014/main" val="1822014519"/>
                    </a:ext>
                  </a:extLst>
                </a:gridCol>
                <a:gridCol w="563978">
                  <a:extLst>
                    <a:ext uri="{9D8B030D-6E8A-4147-A177-3AD203B41FA5}">
                      <a16:colId xmlns:a16="http://schemas.microsoft.com/office/drawing/2014/main" val="4087122568"/>
                    </a:ext>
                  </a:extLst>
                </a:gridCol>
                <a:gridCol w="563978">
                  <a:extLst>
                    <a:ext uri="{9D8B030D-6E8A-4147-A177-3AD203B41FA5}">
                      <a16:colId xmlns:a16="http://schemas.microsoft.com/office/drawing/2014/main" val="3861913858"/>
                    </a:ext>
                  </a:extLst>
                </a:gridCol>
              </a:tblGrid>
              <a:tr h="187908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050" dirty="0"/>
                        <a:t>Request assessed</a:t>
                      </a:r>
                      <a:r>
                        <a:rPr lang="en-US" sz="1050" baseline="0" dirty="0"/>
                        <a:t> as:</a:t>
                      </a:r>
                      <a:endParaRPr lang="en-US" sz="105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692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047398"/>
                  </a:ext>
                </a:extLst>
              </a:tr>
              <a:tr h="18790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050" dirty="0"/>
                        <a:t>Minor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0A1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050" dirty="0"/>
                        <a:t>X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0A1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050" dirty="0"/>
                        <a:t>Major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0A1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endParaRPr lang="en-US" sz="105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0A1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455756"/>
                  </a:ext>
                </a:extLst>
              </a:tr>
            </a:tbl>
          </a:graphicData>
        </a:graphic>
      </p:graphicFrame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1AF05191-B143-467B-A6FF-18628D375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7330" y="159015"/>
            <a:ext cx="1802371" cy="116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473694"/>
      </p:ext>
    </p:extLst>
  </p:cSld>
  <p:clrMapOvr>
    <a:masterClrMapping/>
  </p:clrMapOvr>
</p:sld>
</file>

<file path=ppt/theme/theme1.xml><?xml version="1.0" encoding="utf-8"?>
<a:theme xmlns:a="http://schemas.openxmlformats.org/drawingml/2006/main" name="Quotabl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FFFF"/>
      </a:accent1>
      <a:accent2>
        <a:srgbClr val="FFFFFF"/>
      </a:accent2>
      <a:accent3>
        <a:srgbClr val="A5A5A5"/>
      </a:accent3>
      <a:accent4>
        <a:srgbClr val="FFC000"/>
      </a:accent4>
      <a:accent5>
        <a:srgbClr val="1E73BE"/>
      </a:accent5>
      <a:accent6>
        <a:srgbClr val="69C6B7"/>
      </a:accent6>
      <a:hlink>
        <a:srgbClr val="1E73BE"/>
      </a:hlink>
      <a:folHlink>
        <a:srgbClr val="954F72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low Edg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F4F9232C7BB440922A4D58B3787A6E" ma:contentTypeVersion="11" ma:contentTypeDescription="Create a new document." ma:contentTypeScope="" ma:versionID="33c001adcd9598c9e076ccd91546cfdf">
  <xsd:schema xmlns:xsd="http://www.w3.org/2001/XMLSchema" xmlns:xs="http://www.w3.org/2001/XMLSchema" xmlns:p="http://schemas.microsoft.com/office/2006/metadata/properties" xmlns:ns2="e79c33a9-1d12-434d-af45-b36ad0376a49" xmlns:ns3="15e2cb97-57c7-49a0-9ed5-cf82efc89549" targetNamespace="http://schemas.microsoft.com/office/2006/metadata/properties" ma:root="true" ma:fieldsID="53f74afd67c37f8846d857204e11e16b" ns2:_="" ns3:_="">
    <xsd:import namespace="e79c33a9-1d12-434d-af45-b36ad0376a49"/>
    <xsd:import namespace="15e2cb97-57c7-49a0-9ed5-cf82efc895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9c33a9-1d12-434d-af45-b36ad0376a4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349e91d3-51c9-4f0d-845e-5157dcb93a8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e2cb97-57c7-49a0-9ed5-cf82efc8954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fcf0af2b-3d55-4253-8ec8-7b30697be374}" ma:internalName="TaxCatchAll" ma:showField="CatchAllData" ma:web="15e2cb97-57c7-49a0-9ed5-cf82efc895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5e2cb97-57c7-49a0-9ed5-cf82efc89549">
      <Value>277</Value>
      <Value>276</Value>
    </TaxCatchAll>
    <lcf76f155ced4ddcb4097134ff3c332f xmlns="e79c33a9-1d12-434d-af45-b36ad0376a4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666FBD6-DD63-4FC8-BAC3-B5E467E47483}"/>
</file>

<file path=customXml/itemProps2.xml><?xml version="1.0" encoding="utf-8"?>
<ds:datastoreItem xmlns:ds="http://schemas.openxmlformats.org/officeDocument/2006/customXml" ds:itemID="{6CBF9BEB-F0EE-4266-B8E1-43C6A7B6CF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5E6175-EB97-41F5-B174-7C4D23866B7A}">
  <ds:schemaRefs>
    <ds:schemaRef ds:uri="1f8dc265-0326-44d8-8d6a-741f2fa96a89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4adce47b-01db-4ea4-b94d-c9a2190fd4e4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1371</TotalTime>
  <Words>393</Words>
  <Application>Microsoft Office PowerPoint</Application>
  <PresentationFormat>Widescreen</PresentationFormat>
  <Paragraphs>48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Century Gothic</vt:lpstr>
      <vt:lpstr>Open Sans</vt:lpstr>
      <vt:lpstr>Verdana</vt:lpstr>
      <vt:lpstr>Wingdings 2</vt:lpstr>
      <vt:lpstr>Quotable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Decision</dc:title>
  <dc:creator>Ken Graversen</dc:creator>
  <cp:lastModifiedBy>Nanna Bak-Jensen</cp:lastModifiedBy>
  <cp:revision>20</cp:revision>
  <dcterms:created xsi:type="dcterms:W3CDTF">2020-08-31T08:29:25Z</dcterms:created>
  <dcterms:modified xsi:type="dcterms:W3CDTF">2020-12-14T07:33:46Z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927291c-037a-440c-adf1-8868a69323fa_Enabled">
    <vt:lpwstr>True</vt:lpwstr>
  </property>
  <property fmtid="{D5CDD505-2E9C-101B-9397-08002B2CF9AE}" pid="3" name="MSIP_Label_2927291c-037a-440c-adf1-8868a69323fa_SiteId">
    <vt:lpwstr>c0701940-7b3f-4116-a59f-159078bc3c63</vt:lpwstr>
  </property>
  <property fmtid="{D5CDD505-2E9C-101B-9397-08002B2CF9AE}" pid="4" name="MSIP_Label_2927291c-037a-440c-adf1-8868a69323fa_Owner">
    <vt:lpwstr>fbmaa@vestas.com</vt:lpwstr>
  </property>
  <property fmtid="{D5CDD505-2E9C-101B-9397-08002B2CF9AE}" pid="5" name="MSIP_Label_2927291c-037a-440c-adf1-8868a69323fa_SetDate">
    <vt:lpwstr>2020-09-02T13:23:51.6783435Z</vt:lpwstr>
  </property>
  <property fmtid="{D5CDD505-2E9C-101B-9397-08002B2CF9AE}" pid="6" name="MSIP_Label_2927291c-037a-440c-adf1-8868a69323fa_Name">
    <vt:lpwstr>Restricted</vt:lpwstr>
  </property>
  <property fmtid="{D5CDD505-2E9C-101B-9397-08002B2CF9AE}" pid="7" name="MSIP_Label_2927291c-037a-440c-adf1-8868a69323fa_Application">
    <vt:lpwstr>Microsoft Azure Information Protection</vt:lpwstr>
  </property>
  <property fmtid="{D5CDD505-2E9C-101B-9397-08002B2CF9AE}" pid="8" name="MSIP_Label_2927291c-037a-440c-adf1-8868a69323fa_Extended_MSFT_Method">
    <vt:lpwstr>Automatic</vt:lpwstr>
  </property>
  <property fmtid="{D5CDD505-2E9C-101B-9397-08002B2CF9AE}" pid="9" name="Sensitivity">
    <vt:lpwstr>Restricted</vt:lpwstr>
  </property>
  <property fmtid="{D5CDD505-2E9C-101B-9397-08002B2CF9AE}" pid="10" name="ContentTypeId">
    <vt:lpwstr>0x010100E8F4F9232C7BB440922A4D58B3787A6E</vt:lpwstr>
  </property>
  <property fmtid="{D5CDD505-2E9C-101B-9397-08002B2CF9AE}" pid="11" name="CCMIsSharedOnOneDrive">
    <vt:bool>false</vt:bool>
  </property>
  <property fmtid="{D5CDD505-2E9C-101B-9397-08002B2CF9AE}" pid="12" name="CCMOneDriveID">
    <vt:lpwstr/>
  </property>
  <property fmtid="{D5CDD505-2E9C-101B-9397-08002B2CF9AE}" pid="13" name="CCMOneDriveOwnerID">
    <vt:lpwstr/>
  </property>
  <property fmtid="{D5CDD505-2E9C-101B-9397-08002B2CF9AE}" pid="14" name="CCMOneDriveItemID">
    <vt:lpwstr/>
  </property>
</Properties>
</file>